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7"/>
  </p:notesMasterIdLst>
  <p:sldIdLst>
    <p:sldId id="256" r:id="rId2"/>
    <p:sldId id="257" r:id="rId3"/>
    <p:sldId id="291" r:id="rId4"/>
    <p:sldId id="292" r:id="rId5"/>
    <p:sldId id="258" r:id="rId6"/>
    <p:sldId id="296" r:id="rId7"/>
    <p:sldId id="260" r:id="rId8"/>
    <p:sldId id="293" r:id="rId9"/>
    <p:sldId id="309" r:id="rId10"/>
    <p:sldId id="308" r:id="rId11"/>
    <p:sldId id="302" r:id="rId12"/>
    <p:sldId id="311" r:id="rId13"/>
    <p:sldId id="303" r:id="rId14"/>
    <p:sldId id="304" r:id="rId15"/>
    <p:sldId id="31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C2D891-D79E-46ED-9636-9F62B11357DB}" v="43" dt="2025-06-03T13:18:04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7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BBFD2-524D-40F0-B2AF-479422CF04B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6BDD8-21F0-4C6E-922E-36C01E6AE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07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6BDD8-21F0-4C6E-922E-36C01E6AEE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0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6BDD8-21F0-4C6E-922E-36C01E6AE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67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96D02-916D-4049-AB91-DC72B5F323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60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These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my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6BDD8-21F0-4C6E-922E-36C01E6AEE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8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of 255 electroencephalography (EEG)-based measures of consciousness in humans.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show that measures based on signal diversity and event related potentials appear to be the most consistent.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spectral entropy, Lempel Ziv complexity, and spectral edge frequency, seem most practical, consistent, and reproducible.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96D02-916D-4049-AB91-DC72B5F323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79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PCI takes advantage of the theoretical approach</a:t>
            </a:r>
          </a:p>
          <a:p>
            <a:endParaRPr lang="nb-NO"/>
          </a:p>
          <a:p>
            <a:r>
              <a:rPr lang="nb-NO" err="1"/>
              <a:t>Complexity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response</a:t>
            </a:r>
            <a:r>
              <a:rPr lang="nb-NO"/>
              <a:t> to simple </a:t>
            </a:r>
            <a:r>
              <a:rPr lang="nb-NO" err="1"/>
              <a:t>perturbation</a:t>
            </a:r>
            <a:r>
              <a:rPr lang="nb-NO"/>
              <a:t> – single </a:t>
            </a:r>
            <a:r>
              <a:rPr lang="nb-NO" err="1"/>
              <a:t>number</a:t>
            </a:r>
            <a:endParaRPr lang="nb-NO"/>
          </a:p>
          <a:p>
            <a:endParaRPr lang="nb-NO"/>
          </a:p>
          <a:p>
            <a:r>
              <a:rPr lang="nb-NO"/>
              <a:t>Claim: only high when integrated information is high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F8F8-986E-4CFF-B4FD-7236FCB560A8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084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E7FB3-C4AA-7878-547E-D746D66DE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A8183FB6-E3EA-1AB1-0EF5-A3B911A0B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1F230247-1DDD-7DB9-0728-CCC15D3BA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PCI takes advantage of the theoretical approach</a:t>
            </a:r>
          </a:p>
          <a:p>
            <a:endParaRPr lang="nb-NO"/>
          </a:p>
          <a:p>
            <a:r>
              <a:rPr lang="nb-NO" err="1"/>
              <a:t>Complexity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response</a:t>
            </a:r>
            <a:r>
              <a:rPr lang="nb-NO"/>
              <a:t> to simple </a:t>
            </a:r>
            <a:r>
              <a:rPr lang="nb-NO" err="1"/>
              <a:t>perturbation</a:t>
            </a:r>
            <a:r>
              <a:rPr lang="nb-NO"/>
              <a:t> – single </a:t>
            </a:r>
            <a:r>
              <a:rPr lang="nb-NO" err="1"/>
              <a:t>number</a:t>
            </a:r>
            <a:endParaRPr lang="nb-NO"/>
          </a:p>
          <a:p>
            <a:endParaRPr lang="nb-NO"/>
          </a:p>
          <a:p>
            <a:r>
              <a:rPr lang="nb-NO"/>
              <a:t>Claim: only high when integrated information is high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28185838-3B0C-BA81-2D62-6C2ED5E88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F8F8-986E-4CFF-B4FD-7236FCB560A8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8954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These</a:t>
            </a:r>
            <a:r>
              <a:rPr lang="nb-NO"/>
              <a:t> sorts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measurements</a:t>
            </a:r>
            <a:r>
              <a:rPr lang="nb-NO"/>
              <a:t> in </a:t>
            </a:r>
            <a:r>
              <a:rPr lang="nb-NO" err="1"/>
              <a:t>humans</a:t>
            </a:r>
            <a:endParaRPr lang="nb-NO"/>
          </a:p>
          <a:p>
            <a:endParaRPr lang="nb-NO"/>
          </a:p>
          <a:p>
            <a:r>
              <a:rPr lang="nb-NO" err="1"/>
              <a:t>Example</a:t>
            </a:r>
            <a:r>
              <a:rPr lang="nb-NO"/>
              <a:t> from 2010</a:t>
            </a:r>
          </a:p>
          <a:p>
            <a:endParaRPr lang="nb-NO"/>
          </a:p>
          <a:p>
            <a:r>
              <a:rPr lang="nb-NO" err="1"/>
              <a:t>Stimulated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TMS</a:t>
            </a:r>
          </a:p>
          <a:p>
            <a:endParaRPr lang="nb-NO"/>
          </a:p>
          <a:p>
            <a:r>
              <a:rPr lang="nb-NO" err="1"/>
              <a:t>Describe</a:t>
            </a:r>
            <a:r>
              <a:rPr lang="nb-NO"/>
              <a:t> </a:t>
            </a:r>
            <a:r>
              <a:rPr lang="nb-NO" err="1"/>
              <a:t>figures</a:t>
            </a:r>
            <a:endParaRPr lang="en-US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F8F8-986E-4CFF-B4FD-7236FCB560A8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1753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Another</a:t>
            </a:r>
            <a:r>
              <a:rPr lang="nb-NO"/>
              <a:t> </a:t>
            </a:r>
            <a:r>
              <a:rPr lang="nb-NO" err="1"/>
              <a:t>representation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same data</a:t>
            </a:r>
            <a:endParaRPr lang="en-US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F8F8-986E-4CFF-B4FD-7236FCB560A8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468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9578-334C-A5E1-269F-82A216C4C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22542-0054-FF49-05D6-8A7C0A46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1DA6-CD5E-577C-3915-69C9BE17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07B07-4264-4291-1C0F-ECB5F182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19784-3D22-7A9E-266A-AD7D2C04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4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7EA1-AFFC-B1C7-88E9-0AB33540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58732-CFA8-49DB-1DCE-018DA6CB8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0E928-2BA4-F6E1-1EDA-2356BD8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6C01C-B799-26F6-9894-1BF2D1DFE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266-E751-E063-4287-53CA3099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1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5AB10-E011-F2E9-3F70-9B27AC3C3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24F25-E975-8B59-02D7-63909BD06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2F945-0B80-1DAB-5297-C4AEAEA0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CA27-73A4-2732-F358-8222AAF3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A2824-DD84-4D29-6965-95FB05ED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2A21-0909-5055-CEE3-3D2920FF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5677E-A6D0-316F-A614-03BC8558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C47AB-B9B1-30CD-2E5E-4088B149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E8B30-F024-4CDE-5E3C-F0700A8B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FBCE0-5DC9-9DDD-C999-AB632E72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8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FA0C-FC1D-9FD8-5BDA-83B8F653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67A51-BF7F-472E-AF84-08B2A111A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8E62C-9219-1854-D151-A862C4FB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5FEB2-24C6-FC4B-96B8-378C93DF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B11B4-77EA-516B-1537-820A3DD5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704F-84E8-8862-4F2E-52BBDD77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8362-5B8E-EA41-B57F-B91ABE773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BBD2B-3756-81D4-90FC-68B746026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9D1E0-F554-4CD1-353E-92F5F16E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7A064-734B-8F53-0DB9-DD4F619D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93268-A394-AA53-1166-FADA3135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35BF-8D5C-73FD-19A5-0E23558B4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7E853-F2BB-5706-B521-999CC4F8C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3ED50-5835-8E75-99C5-ED2EC70A8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565B1-41F1-7728-01C6-D7B9D64FC0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030-480D-6E48-4F27-AEC539CC5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1808C-DA5D-1C54-C733-CEA251F3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739CF-1FE0-70EA-2CDD-165C96FD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F670DD-43B3-3170-212B-4C229DFF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9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F03E-D29E-99DB-1E48-6AC6675C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A5656-D66E-5D9C-B462-DCB9F3F0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302CF-D7EB-46EA-8B43-A33EFE5C0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96045-CD9C-4FB6-7F92-DD697005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0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37315-BC2B-5FDA-3A1D-386233A5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29E17-86FE-5F41-AC1D-9AA226E7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68916-58C0-84ED-C479-9595262F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9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D34D-B8C8-999D-946D-594D23D2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368B-0334-1B49-0075-954B2C07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C07DC-A776-7229-A8DA-811C72DD4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F903-FE32-CFB2-EABB-BC1E02C7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0FD38-086E-76EB-FD1E-97C14259E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52E47-229D-DC5B-7A26-A6C9C5B78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3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1AF69-611A-762C-889E-B7000A90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8D33F-B240-3D79-9B9B-0E2E728D9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29F94-76BD-A31F-C0C1-AC01CCF9E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14246-DD87-9EE9-8328-6E7625B9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7208F-781D-0D27-E475-167BEC826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17EFC-24A5-AAC9-9B5E-1F7680D8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8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ECB95F-1216-9805-2997-2E5CE0FE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556D1-24A2-3937-319D-915EB8D8D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32CAE-4087-4EFB-968D-4703DCBE1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30381-C504-1682-A5AE-F70B52818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401D8-EC01-5A00-8C95-DA19F63A1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2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3F6EDC2-400A-A71B-3E00-D483D7004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Promising EEG-based</a:t>
            </a:r>
            <a:br>
              <a:rPr lang="en-US"/>
            </a:br>
            <a:r>
              <a:rPr lang="en-US"/>
              <a:t>markers of consciousness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AB0B97A-04DD-481C-1BD8-84364C4A8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BCI Meeting</a:t>
            </a:r>
          </a:p>
          <a:p>
            <a:r>
              <a:rPr lang="en-US" dirty="0"/>
              <a:t>Banff 2025</a:t>
            </a:r>
          </a:p>
          <a:p>
            <a:r>
              <a:rPr lang="en-US" dirty="0"/>
              <a:t>Bjørn Erik Juel</a:t>
            </a:r>
          </a:p>
        </p:txBody>
      </p:sp>
    </p:spTree>
    <p:extLst>
      <p:ext uri="{BB962C8B-B14F-4D97-AF65-F5344CB8AC3E}">
        <p14:creationId xmlns:p14="http://schemas.microsoft.com/office/powerpoint/2010/main" val="892989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E13A-0AA6-B031-F884-C333DAE3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C1B655-07D1-65AD-4394-95866990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Kinds of EEG markers of consciousness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383CFC-49C0-F660-FDC4-DC939C350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Theory vs. data driven</a:t>
            </a:r>
          </a:p>
          <a:p>
            <a:pPr marL="0" indent="0" algn="ctr">
              <a:buNone/>
            </a:pP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State vs. content based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Resting state vs. Evoked activity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54BE4-D1E1-FE58-7A13-06E2EFEE64BB}"/>
              </a:ext>
            </a:extLst>
          </p:cNvPr>
          <p:cNvGrpSpPr/>
          <p:nvPr/>
        </p:nvGrpSpPr>
        <p:grpSpPr>
          <a:xfrm>
            <a:off x="937331" y="2573709"/>
            <a:ext cx="10423823" cy="3009390"/>
            <a:chOff x="937331" y="2573709"/>
            <a:chExt cx="10423823" cy="30093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521A99-3CD7-1C8F-DD79-E358BFB4A5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r="58316"/>
            <a:stretch/>
          </p:blipFill>
          <p:spPr bwMode="auto">
            <a:xfrm>
              <a:off x="937331" y="2573709"/>
              <a:ext cx="2608964" cy="3009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Frontiers | Effect Anticipation Affects Perceptual, Cognitive, and ...">
              <a:extLst>
                <a:ext uri="{FF2B5EF4-FFF2-40B4-BE49-F238E27FC236}">
                  <a16:creationId xmlns:a16="http://schemas.microsoft.com/office/drawing/2014/main" id="{676940AD-5505-DEFE-17BE-38863070B3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4" r="21343" b="36551"/>
            <a:stretch>
              <a:fillRect/>
            </a:stretch>
          </p:blipFill>
          <p:spPr bwMode="auto">
            <a:xfrm>
              <a:off x="8567459" y="2894785"/>
              <a:ext cx="2793695" cy="2213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821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6AD9A51-0B39-4705-976F-579E309C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19552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nb-NO"/>
              <a:t>One </a:t>
            </a:r>
            <a:r>
              <a:rPr lang="nb-NO" err="1"/>
              <a:t>example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a </a:t>
            </a:r>
            <a:r>
              <a:rPr lang="nb-NO" err="1"/>
              <a:t>proposed</a:t>
            </a:r>
            <a:r>
              <a:rPr lang="nb-NO"/>
              <a:t> marker:</a:t>
            </a:r>
            <a:br>
              <a:rPr lang="nb-NO"/>
            </a:br>
            <a:r>
              <a:rPr lang="nb-NO" err="1"/>
              <a:t>Perturbational</a:t>
            </a:r>
            <a:r>
              <a:rPr lang="nb-NO"/>
              <a:t> </a:t>
            </a:r>
            <a:r>
              <a:rPr lang="nb-NO" err="1"/>
              <a:t>complexity</a:t>
            </a:r>
            <a:r>
              <a:rPr lang="nb-NO"/>
              <a:t> </a:t>
            </a:r>
            <a:r>
              <a:rPr lang="nb-NO" err="1"/>
              <a:t>index</a:t>
            </a:r>
            <a:r>
              <a:rPr lang="nb-NO"/>
              <a:t> (PCI)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682F0AD5-BBC0-142B-EC70-B89DA8DF2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Theory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 vs. data </a:t>
            </a:r>
            <a:r>
              <a:rPr lang="en-US"/>
              <a:t>driven</a:t>
            </a:r>
          </a:p>
          <a:p>
            <a:pPr marL="0" indent="0" algn="ctr">
              <a:buNone/>
            </a:pP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/>
              <a:t>State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 vs. content </a:t>
            </a:r>
            <a:r>
              <a:rPr lang="en-US"/>
              <a:t>based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Resting state vs. </a:t>
            </a:r>
            <a:r>
              <a:rPr lang="en-US"/>
              <a:t>Evoked activity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F3D0A9D-15A8-F35A-0A29-127F9CD72CF3}"/>
              </a:ext>
            </a:extLst>
          </p:cNvPr>
          <p:cNvSpPr txBox="1"/>
          <p:nvPr/>
        </p:nvSpPr>
        <p:spPr>
          <a:xfrm>
            <a:off x="7412120" y="6329578"/>
            <a:ext cx="54864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500" err="1"/>
              <a:t>Casali</a:t>
            </a:r>
            <a:r>
              <a:rPr lang="nb-NO" sz="2500"/>
              <a:t> et al 2013, </a:t>
            </a:r>
            <a:r>
              <a:rPr lang="nb-NO" sz="2500" err="1"/>
              <a:t>Sci</a:t>
            </a:r>
            <a:r>
              <a:rPr lang="nb-NO" sz="2500"/>
              <a:t> </a:t>
            </a:r>
            <a:r>
              <a:rPr lang="nb-NO" sz="2500" err="1"/>
              <a:t>Transl</a:t>
            </a:r>
            <a:r>
              <a:rPr lang="nb-NO" sz="2500"/>
              <a:t> Med</a:t>
            </a:r>
            <a:endParaRPr lang="en-US" sz="2500"/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5128E522-F332-9802-ADEE-E482565563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75" y="3798150"/>
            <a:ext cx="1314093" cy="1772629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69990641-D6DF-5F55-08AD-F432479A2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75" y="2044294"/>
            <a:ext cx="1301311" cy="1735081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5A649A67-E68A-E231-1E25-427341BDED02}"/>
              </a:ext>
            </a:extLst>
          </p:cNvPr>
          <p:cNvSpPr txBox="1"/>
          <p:nvPr/>
        </p:nvSpPr>
        <p:spPr>
          <a:xfrm>
            <a:off x="620036" y="339705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err="1"/>
              <a:t>Massimini</a:t>
            </a:r>
            <a:endParaRPr lang="en-US" sz="2000"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29BADCBB-29D0-FD68-37B2-568825390B52}"/>
              </a:ext>
            </a:extLst>
          </p:cNvPr>
          <p:cNvSpPr txBox="1"/>
          <p:nvPr/>
        </p:nvSpPr>
        <p:spPr>
          <a:xfrm>
            <a:off x="913620" y="5212594"/>
            <a:ext cx="81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err="1"/>
              <a:t>Tononi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05582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759E8-84E0-A08E-6CA6-618A5324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&#10;                        figure&#10;                    ">
            <a:extLst>
              <a:ext uri="{FF2B5EF4-FFF2-40B4-BE49-F238E27FC236}">
                <a16:creationId xmlns:a16="http://schemas.microsoft.com/office/drawing/2014/main" id="{941A19A5-3385-7F26-014D-B983DEF8C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5"/>
          <a:stretch/>
        </p:blipFill>
        <p:spPr bwMode="auto">
          <a:xfrm>
            <a:off x="3352799" y="3519561"/>
            <a:ext cx="5486402" cy="16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F7890B7-1125-8614-EDEE-A7732E7BF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19552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nb-NO"/>
              <a:t>One </a:t>
            </a:r>
            <a:r>
              <a:rPr lang="nb-NO" err="1"/>
              <a:t>example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a </a:t>
            </a:r>
            <a:r>
              <a:rPr lang="nb-NO" err="1"/>
              <a:t>proposed</a:t>
            </a:r>
            <a:r>
              <a:rPr lang="nb-NO"/>
              <a:t> marker:</a:t>
            </a:r>
            <a:br>
              <a:rPr lang="nb-NO"/>
            </a:br>
            <a:r>
              <a:rPr lang="nb-NO" err="1"/>
              <a:t>Perturbational</a:t>
            </a:r>
            <a:r>
              <a:rPr lang="nb-NO"/>
              <a:t> </a:t>
            </a:r>
            <a:r>
              <a:rPr lang="nb-NO" err="1"/>
              <a:t>complexity</a:t>
            </a:r>
            <a:r>
              <a:rPr lang="nb-NO"/>
              <a:t> </a:t>
            </a:r>
            <a:r>
              <a:rPr lang="nb-NO" err="1"/>
              <a:t>index</a:t>
            </a:r>
            <a:r>
              <a:rPr lang="nb-NO"/>
              <a:t> (PCI)</a:t>
            </a:r>
          </a:p>
        </p:txBody>
      </p:sp>
      <p:pic>
        <p:nvPicPr>
          <p:cNvPr id="17" name="Picture 1" descr="&#10;                        figure&#10;                    ">
            <a:extLst>
              <a:ext uri="{FF2B5EF4-FFF2-40B4-BE49-F238E27FC236}">
                <a16:creationId xmlns:a16="http://schemas.microsoft.com/office/drawing/2014/main" id="{9A6239B4-7E89-E727-6FF9-8A8C76649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41"/>
          <a:stretch/>
        </p:blipFill>
        <p:spPr bwMode="auto">
          <a:xfrm>
            <a:off x="3352799" y="1860252"/>
            <a:ext cx="5486402" cy="15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kstSylinder 17">
            <a:extLst>
              <a:ext uri="{FF2B5EF4-FFF2-40B4-BE49-F238E27FC236}">
                <a16:creationId xmlns:a16="http://schemas.microsoft.com/office/drawing/2014/main" id="{2F1A81DB-81E9-8D38-C7A5-C9CDBBB4F76F}"/>
              </a:ext>
            </a:extLst>
          </p:cNvPr>
          <p:cNvSpPr txBox="1"/>
          <p:nvPr/>
        </p:nvSpPr>
        <p:spPr>
          <a:xfrm>
            <a:off x="3643955" y="5704541"/>
            <a:ext cx="13394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500" err="1"/>
              <a:t>Low</a:t>
            </a:r>
            <a:r>
              <a:rPr lang="nb-NO" sz="2500"/>
              <a:t> PCI</a:t>
            </a:r>
            <a:endParaRPr lang="en-US" sz="2500"/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B60F84F4-A9E1-56B3-5E13-A5BE3BBA4F8F}"/>
              </a:ext>
            </a:extLst>
          </p:cNvPr>
          <p:cNvSpPr txBox="1"/>
          <p:nvPr/>
        </p:nvSpPr>
        <p:spPr>
          <a:xfrm>
            <a:off x="5344534" y="5704541"/>
            <a:ext cx="16081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500"/>
              <a:t>High PCI</a:t>
            </a:r>
            <a:endParaRPr lang="en-US" sz="2500"/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B3E9CCAD-72C1-3F7A-B665-120153E58C05}"/>
              </a:ext>
            </a:extLst>
          </p:cNvPr>
          <p:cNvSpPr txBox="1"/>
          <p:nvPr/>
        </p:nvSpPr>
        <p:spPr>
          <a:xfrm>
            <a:off x="7412120" y="5704541"/>
            <a:ext cx="13394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500" err="1"/>
              <a:t>Low</a:t>
            </a:r>
            <a:r>
              <a:rPr lang="nb-NO" sz="2500"/>
              <a:t> PCI</a:t>
            </a:r>
            <a:endParaRPr lang="en-US" sz="2500"/>
          </a:p>
        </p:txBody>
      </p:sp>
      <p:sp>
        <p:nvSpPr>
          <p:cNvPr id="21" name="Pil: ned 20">
            <a:extLst>
              <a:ext uri="{FF2B5EF4-FFF2-40B4-BE49-F238E27FC236}">
                <a16:creationId xmlns:a16="http://schemas.microsoft.com/office/drawing/2014/main" id="{F3805B7B-3529-D26D-8F37-794834B4E47C}"/>
              </a:ext>
            </a:extLst>
          </p:cNvPr>
          <p:cNvSpPr/>
          <p:nvPr/>
        </p:nvSpPr>
        <p:spPr>
          <a:xfrm>
            <a:off x="4105835" y="5244725"/>
            <a:ext cx="334683" cy="45981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l: ned 21">
            <a:extLst>
              <a:ext uri="{FF2B5EF4-FFF2-40B4-BE49-F238E27FC236}">
                <a16:creationId xmlns:a16="http://schemas.microsoft.com/office/drawing/2014/main" id="{8465B31B-9414-8B49-3530-E27DA79F5173}"/>
              </a:ext>
            </a:extLst>
          </p:cNvPr>
          <p:cNvSpPr/>
          <p:nvPr/>
        </p:nvSpPr>
        <p:spPr>
          <a:xfrm>
            <a:off x="5928657" y="5231935"/>
            <a:ext cx="334683" cy="45981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l: ned 22">
            <a:extLst>
              <a:ext uri="{FF2B5EF4-FFF2-40B4-BE49-F238E27FC236}">
                <a16:creationId xmlns:a16="http://schemas.microsoft.com/office/drawing/2014/main" id="{0B4F0455-2F40-1D27-A7D9-4CA2CCA45549}"/>
              </a:ext>
            </a:extLst>
          </p:cNvPr>
          <p:cNvSpPr/>
          <p:nvPr/>
        </p:nvSpPr>
        <p:spPr>
          <a:xfrm>
            <a:off x="7933764" y="5231935"/>
            <a:ext cx="334683" cy="45981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7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/>
              <a:t>Propofol anesthesia				  Awake control subject</a:t>
            </a:r>
          </a:p>
        </p:txBody>
      </p:sp>
      <p:pic>
        <p:nvPicPr>
          <p:cNvPr id="3074" name="Picture 4">
            <a:extLst>
              <a:ext uri="{FF2B5EF4-FFF2-40B4-BE49-F238E27FC236}">
                <a16:creationId xmlns:a16="http://schemas.microsoft.com/office/drawing/2014/main" id="{4F13E51C-C3BD-4085-9BAE-065BB1F77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8"/>
          <a:stretch/>
        </p:blipFill>
        <p:spPr bwMode="auto">
          <a:xfrm>
            <a:off x="424304" y="2469507"/>
            <a:ext cx="5427663" cy="32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8EC5936-D5C4-4A8A-91CB-B80BFF39C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08"/>
          <a:stretch/>
        </p:blipFill>
        <p:spPr bwMode="auto">
          <a:xfrm>
            <a:off x="6340034" y="2469508"/>
            <a:ext cx="5427663" cy="32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59ECBDF5-09F8-43E7-80D3-071F06A5ECC9}"/>
              </a:ext>
            </a:extLst>
          </p:cNvPr>
          <p:cNvSpPr txBox="1"/>
          <p:nvPr/>
        </p:nvSpPr>
        <p:spPr>
          <a:xfrm>
            <a:off x="9125338" y="5952931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/>
              <a:t>Ferrarelli</a:t>
            </a:r>
            <a:r>
              <a:rPr lang="nb-NO"/>
              <a:t> et al 2010, PNAS</a:t>
            </a:r>
            <a:endParaRPr lang="en-US"/>
          </a:p>
        </p:txBody>
      </p:sp>
      <p:pic>
        <p:nvPicPr>
          <p:cNvPr id="4" name="Picture 2" descr="&#10;                        figure&#10;                    ">
            <a:extLst>
              <a:ext uri="{FF2B5EF4-FFF2-40B4-BE49-F238E27FC236}">
                <a16:creationId xmlns:a16="http://schemas.microsoft.com/office/drawing/2014/main" id="{0F9217BC-8C50-5530-514F-845D6C4B3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5"/>
          <a:stretch/>
        </p:blipFill>
        <p:spPr bwMode="auto">
          <a:xfrm>
            <a:off x="3352799" y="0"/>
            <a:ext cx="5486402" cy="16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27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1D4B81-4768-862E-6A31-AA946C26FEA3}"/>
              </a:ext>
            </a:extLst>
          </p:cNvPr>
          <p:cNvGrpSpPr/>
          <p:nvPr/>
        </p:nvGrpSpPr>
        <p:grpSpPr>
          <a:xfrm>
            <a:off x="1713471" y="1613350"/>
            <a:ext cx="8645137" cy="4511393"/>
            <a:chOff x="2189584" y="1253585"/>
            <a:chExt cx="8645137" cy="4511393"/>
          </a:xfrm>
        </p:grpSpPr>
        <p:pic>
          <p:nvPicPr>
            <p:cNvPr id="11" name="Picture 2" descr="nrn.2016.22-f4.jpg">
              <a:extLst>
                <a:ext uri="{FF2B5EF4-FFF2-40B4-BE49-F238E27FC236}">
                  <a16:creationId xmlns:a16="http://schemas.microsoft.com/office/drawing/2014/main" id="{AE9BE247-00AB-44CD-979C-949633ADA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93" t="48020" b="8210"/>
            <a:stretch>
              <a:fillRect/>
            </a:stretch>
          </p:blipFill>
          <p:spPr bwMode="auto">
            <a:xfrm>
              <a:off x="2189584" y="1253585"/>
              <a:ext cx="8577942" cy="4511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kstSylinder 12">
              <a:extLst>
                <a:ext uri="{FF2B5EF4-FFF2-40B4-BE49-F238E27FC236}">
                  <a16:creationId xmlns:a16="http://schemas.microsoft.com/office/drawing/2014/main" id="{E13C8735-092A-4682-A759-B977E00A5860}"/>
                </a:ext>
              </a:extLst>
            </p:cNvPr>
            <p:cNvSpPr txBox="1"/>
            <p:nvPr/>
          </p:nvSpPr>
          <p:spPr>
            <a:xfrm>
              <a:off x="7915719" y="5065745"/>
              <a:ext cx="269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nb-NO"/>
                <a:t>Koch et al, 2016</a:t>
              </a:r>
              <a:endParaRPr lang="en-US"/>
            </a:p>
          </p:txBody>
        </p:sp>
        <p:pic>
          <p:nvPicPr>
            <p:cNvPr id="5" name="Picture 2" descr="nrn.2016.22-f4.jpg">
              <a:extLst>
                <a:ext uri="{FF2B5EF4-FFF2-40B4-BE49-F238E27FC236}">
                  <a16:creationId xmlns:a16="http://schemas.microsoft.com/office/drawing/2014/main" id="{C54B2E37-963F-1187-08D3-9D827A71F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14" t="96417"/>
            <a:stretch>
              <a:fillRect/>
            </a:stretch>
          </p:blipFill>
          <p:spPr bwMode="auto">
            <a:xfrm>
              <a:off x="7170034" y="5308643"/>
              <a:ext cx="3664687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184ED609-34BC-4CED-B52F-D9BC1F54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472" y="657506"/>
            <a:ext cx="8042942" cy="941415"/>
          </a:xfrm>
        </p:spPr>
        <p:txBody>
          <a:bodyPr>
            <a:normAutofit/>
          </a:bodyPr>
          <a:lstStyle/>
          <a:p>
            <a:r>
              <a:rPr lang="nb-NO" err="1"/>
              <a:t>Perturbational</a:t>
            </a:r>
            <a:r>
              <a:rPr lang="nb-NO"/>
              <a:t> </a:t>
            </a:r>
            <a:r>
              <a:rPr lang="nb-NO" err="1"/>
              <a:t>complexity</a:t>
            </a:r>
            <a:r>
              <a:rPr lang="nb-NO"/>
              <a:t> </a:t>
            </a:r>
            <a:r>
              <a:rPr lang="nb-NO" err="1"/>
              <a:t>index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 rot="20977027">
            <a:off x="2336289" y="2153053"/>
            <a:ext cx="3311371" cy="15447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Oval 5"/>
          <p:cNvSpPr/>
          <p:nvPr/>
        </p:nvSpPr>
        <p:spPr>
          <a:xfrm rot="275644">
            <a:off x="2964674" y="3606027"/>
            <a:ext cx="2217360" cy="137230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Oval 6"/>
          <p:cNvSpPr/>
          <p:nvPr/>
        </p:nvSpPr>
        <p:spPr>
          <a:xfrm>
            <a:off x="4839428" y="2818880"/>
            <a:ext cx="1154098" cy="116463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/>
          <p:cNvSpPr/>
          <p:nvPr/>
        </p:nvSpPr>
        <p:spPr>
          <a:xfrm rot="18871978">
            <a:off x="5519064" y="2937111"/>
            <a:ext cx="2380708" cy="116463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xtBox 3"/>
          <p:cNvSpPr txBox="1"/>
          <p:nvPr/>
        </p:nvSpPr>
        <p:spPr>
          <a:xfrm rot="20873461">
            <a:off x="2608729" y="1755916"/>
            <a:ext cx="292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err="1">
                <a:solidFill>
                  <a:srgbClr val="FF0000"/>
                </a:solidFill>
              </a:rPr>
              <a:t>Awake</a:t>
            </a:r>
            <a:r>
              <a:rPr lang="nb-NO" b="1">
                <a:solidFill>
                  <a:srgbClr val="FF0000"/>
                </a:solidFill>
              </a:rPr>
              <a:t> </a:t>
            </a:r>
            <a:r>
              <a:rPr lang="nb-NO" b="1" err="1">
                <a:solidFill>
                  <a:srgbClr val="FF0000"/>
                </a:solidFill>
              </a:rPr>
              <a:t>controls</a:t>
            </a:r>
            <a:endParaRPr lang="nb-NO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93343" y="4695600"/>
            <a:ext cx="123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err="1">
                <a:solidFill>
                  <a:srgbClr val="0070C0"/>
                </a:solidFill>
              </a:rPr>
              <a:t>Anesthesia</a:t>
            </a:r>
            <a:endParaRPr lang="nb-NO" b="1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8760227">
            <a:off x="5334102" y="1703131"/>
            <a:ext cx="283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err="1">
                <a:solidFill>
                  <a:srgbClr val="00B050"/>
                </a:solidFill>
              </a:rPr>
              <a:t>Vivid</a:t>
            </a:r>
            <a:r>
              <a:rPr lang="nb-NO" b="1">
                <a:solidFill>
                  <a:srgbClr val="00B050"/>
                </a:solidFill>
              </a:rPr>
              <a:t> </a:t>
            </a:r>
            <a:r>
              <a:rPr lang="nb-NO" b="1" err="1">
                <a:solidFill>
                  <a:srgbClr val="00B050"/>
                </a:solidFill>
              </a:rPr>
              <a:t>dreams</a:t>
            </a:r>
            <a:endParaRPr lang="nb-NO" b="1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8704" y="2690062"/>
            <a:ext cx="244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err="1">
                <a:solidFill>
                  <a:srgbClr val="7030A0"/>
                </a:solidFill>
              </a:rPr>
              <a:t>Patients</a:t>
            </a:r>
            <a:r>
              <a:rPr lang="nb-NO" b="1">
                <a:solidFill>
                  <a:srgbClr val="7030A0"/>
                </a:solidFill>
              </a:rPr>
              <a:t> </a:t>
            </a:r>
            <a:r>
              <a:rPr lang="nb-NO" b="1" err="1">
                <a:solidFill>
                  <a:srgbClr val="7030A0"/>
                </a:solidFill>
              </a:rPr>
              <a:t>that</a:t>
            </a:r>
            <a:r>
              <a:rPr lang="nb-NO" b="1">
                <a:solidFill>
                  <a:srgbClr val="7030A0"/>
                </a:solidFill>
              </a:rPr>
              <a:t> </a:t>
            </a:r>
            <a:br>
              <a:rPr lang="nb-NO" b="1">
                <a:solidFill>
                  <a:srgbClr val="7030A0"/>
                </a:solidFill>
              </a:rPr>
            </a:br>
            <a:r>
              <a:rPr lang="nb-NO" b="1">
                <a:solidFill>
                  <a:srgbClr val="7030A0"/>
                </a:solidFill>
              </a:rPr>
              <a:t>«</a:t>
            </a:r>
            <a:r>
              <a:rPr lang="nb-NO" b="1" err="1">
                <a:solidFill>
                  <a:srgbClr val="7030A0"/>
                </a:solidFill>
              </a:rPr>
              <a:t>woke</a:t>
            </a:r>
            <a:r>
              <a:rPr lang="nb-NO" b="1">
                <a:solidFill>
                  <a:srgbClr val="7030A0"/>
                </a:solidFill>
              </a:rPr>
              <a:t> up» from </a:t>
            </a:r>
            <a:r>
              <a:rPr lang="nb-NO" b="1" err="1">
                <a:solidFill>
                  <a:srgbClr val="7030A0"/>
                </a:solidFill>
              </a:rPr>
              <a:t>coma</a:t>
            </a:r>
            <a:endParaRPr lang="nb-NO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5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4" grpId="0"/>
      <p:bldP spid="10" grpId="0"/>
      <p:bldP spid="12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F212-B62E-22EC-FE51-0051A5E9A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 what are </a:t>
            </a:r>
            <a:br>
              <a:rPr lang="en-US"/>
            </a:br>
            <a:r>
              <a:rPr lang="en-US"/>
              <a:t>promising EEG-based markers of consciousness?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38BCA-EE79-B4C0-7EBB-A9F0CD2E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8485"/>
            <a:ext cx="10515600" cy="3868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3200" dirty="0"/>
              <a:t>It depends! </a:t>
            </a:r>
            <a:r>
              <a:rPr lang="nb-NO" sz="3200" dirty="0">
                <a:sym typeface="Wingdings" panose="05000000000000000000" pitchFamily="2" charset="2"/>
              </a:rPr>
              <a:t></a:t>
            </a:r>
          </a:p>
          <a:p>
            <a:endParaRPr lang="nb-NO" sz="3200" dirty="0">
              <a:sym typeface="Wingdings" panose="05000000000000000000" pitchFamily="2" charset="2"/>
            </a:endParaRPr>
          </a:p>
          <a:p>
            <a:r>
              <a:rPr lang="nb-NO" sz="3200" dirty="0">
                <a:sym typeface="Wingdings" panose="05000000000000000000" pitchFamily="2" charset="2"/>
              </a:rPr>
              <a:t>An (opinionated) list of characteristics:</a:t>
            </a:r>
            <a:endParaRPr lang="nb-NO" sz="3200" dirty="0"/>
          </a:p>
          <a:p>
            <a:pPr lvl="1"/>
            <a:r>
              <a:rPr lang="nb-NO" sz="2800" dirty="0"/>
              <a:t>Independent of behavioral and physiological state</a:t>
            </a:r>
          </a:p>
          <a:p>
            <a:pPr lvl="1"/>
            <a:r>
              <a:rPr lang="nb-NO" sz="2800" dirty="0"/>
              <a:t>Theoretically grounded</a:t>
            </a:r>
          </a:p>
          <a:p>
            <a:pPr lvl="1"/>
            <a:r>
              <a:rPr lang="en-US" sz="2800" dirty="0"/>
              <a:t>Practically applicable</a:t>
            </a:r>
            <a:endParaRPr lang="nb-NO" sz="2800" dirty="0"/>
          </a:p>
          <a:p>
            <a:pPr lvl="1"/>
            <a:r>
              <a:rPr lang="nb-NO" sz="2800" dirty="0"/>
              <a:t>Indicative of the structure (content) of the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0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65878-D9D2-10E1-AEEC-59D5C506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576" y="1568141"/>
            <a:ext cx="9520451" cy="1325563"/>
          </a:xfrm>
        </p:spPr>
        <p:txBody>
          <a:bodyPr/>
          <a:lstStyle/>
          <a:p>
            <a:pPr algn="ctr"/>
            <a:r>
              <a:rPr lang="en-US"/>
              <a:t>EEG-based marker of consciousness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F82E-37B3-2191-1C76-4329E2E8D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038" y="2893704"/>
            <a:ext cx="9921923" cy="2036692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Measurable signatures in the electrical brain activity </a:t>
            </a:r>
            <a:br>
              <a:rPr lang="en-US"/>
            </a:br>
            <a:r>
              <a:rPr lang="en-US"/>
              <a:t>that are </a:t>
            </a:r>
            <a:r>
              <a:rPr lang="en-US" b="1">
                <a:solidFill>
                  <a:schemeClr val="accent4"/>
                </a:solidFill>
              </a:rPr>
              <a:t>always apparent </a:t>
            </a:r>
            <a:r>
              <a:rPr lang="en-US"/>
              <a:t>when some individual </a:t>
            </a:r>
            <a:r>
              <a:rPr lang="en-US" b="1">
                <a:solidFill>
                  <a:schemeClr val="accent4"/>
                </a:solidFill>
              </a:rPr>
              <a:t>is conscious </a:t>
            </a:r>
            <a:br>
              <a:rPr lang="en-US" b="1">
                <a:solidFill>
                  <a:schemeClr val="accent4"/>
                </a:solidFill>
              </a:rPr>
            </a:br>
            <a:r>
              <a:rPr lang="en-US"/>
              <a:t>and is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never there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/>
              <a:t>when their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consciousness is gone</a:t>
            </a:r>
            <a:r>
              <a:rPr lang="en-US"/>
              <a:t>.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5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93652EF-5D1B-4AA9-8E2E-BD88FBD9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491537" cy="1450757"/>
          </a:xfrm>
        </p:spPr>
        <p:txBody>
          <a:bodyPr>
            <a:normAutofit/>
          </a:bodyPr>
          <a:lstStyle/>
          <a:p>
            <a:r>
              <a:rPr lang="nb-NO"/>
              <a:t>An example strategy for finding an</a:t>
            </a:r>
            <a:br>
              <a:rPr lang="nb-NO"/>
            </a:br>
            <a:r>
              <a:rPr lang="nb-NO"/>
              <a:t>EEG-based markers of consciousness</a:t>
            </a:r>
            <a:endParaRPr lang="en-US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9B58C72-12B2-46A4-A461-78EBF6B10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7532" y="1837203"/>
            <a:ext cx="3289110" cy="6381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sz="2500" err="1"/>
              <a:t>Measure</a:t>
            </a:r>
            <a:r>
              <a:rPr lang="nb-NO" sz="2500"/>
              <a:t> </a:t>
            </a:r>
            <a:r>
              <a:rPr lang="nb-NO" sz="2500" err="1"/>
              <a:t>brain</a:t>
            </a:r>
            <a:r>
              <a:rPr lang="nb-NO" sz="2500"/>
              <a:t> signals from </a:t>
            </a:r>
            <a:r>
              <a:rPr lang="nb-NO" sz="2500" err="1"/>
              <a:t>individuals</a:t>
            </a:r>
            <a:r>
              <a:rPr lang="nb-NO" sz="2500"/>
              <a:t> …</a:t>
            </a:r>
            <a:endParaRPr lang="en-US" sz="250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6C51426E-75ED-42D8-A606-3FDD8F49A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1707" y="5591542"/>
            <a:ext cx="3381258" cy="623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sz="2500"/>
              <a:t>… in different </a:t>
            </a:r>
            <a:r>
              <a:rPr lang="nb-NO" sz="2500" err="1"/>
              <a:t>states</a:t>
            </a:r>
            <a:r>
              <a:rPr lang="nb-NO" sz="2500"/>
              <a:t> …</a:t>
            </a:r>
            <a:endParaRPr lang="en-US" sz="2500"/>
          </a:p>
        </p:txBody>
      </p:sp>
      <p:sp>
        <p:nvSpPr>
          <p:cNvPr id="6" name="Plassholder for innhold 4">
            <a:extLst>
              <a:ext uri="{FF2B5EF4-FFF2-40B4-BE49-F238E27FC236}">
                <a16:creationId xmlns:a16="http://schemas.microsoft.com/office/drawing/2014/main" id="{A7FB3D8C-AD2F-4BD5-861D-EE1EF8769CE2}"/>
              </a:ext>
            </a:extLst>
          </p:cNvPr>
          <p:cNvSpPr txBox="1">
            <a:spLocks/>
          </p:cNvSpPr>
          <p:nvPr/>
        </p:nvSpPr>
        <p:spPr>
          <a:xfrm>
            <a:off x="8716010" y="2697673"/>
            <a:ext cx="2702551" cy="32669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500"/>
              <a:t>... and check if your marker of reliably tracks changes in consciousness!</a:t>
            </a:r>
            <a:endParaRPr lang="en-US" sz="25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B6F39A-2AAE-4274-8141-2D1B83E6A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r="58316"/>
          <a:stretch/>
        </p:blipFill>
        <p:spPr bwMode="auto">
          <a:xfrm>
            <a:off x="2847415" y="2697673"/>
            <a:ext cx="2608964" cy="300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in Activity of People Who Dream and Those Who Don't Measured Using  Transcranial Magnetic Stimulation | Medical Design and Outsourcing">
            <a:extLst>
              <a:ext uri="{FF2B5EF4-FFF2-40B4-BE49-F238E27FC236}">
                <a16:creationId xmlns:a16="http://schemas.microsoft.com/office/drawing/2014/main" id="{5AE32F92-4A71-48EA-A27B-DC39CEBD1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0" t="34104" r="25930" b="1"/>
          <a:stretch/>
        </p:blipFill>
        <p:spPr bwMode="auto">
          <a:xfrm flipH="1">
            <a:off x="509942" y="2820143"/>
            <a:ext cx="2192145" cy="300939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leep Icons - Download Free Vector Icons | Noun Project">
            <a:extLst>
              <a:ext uri="{FF2B5EF4-FFF2-40B4-BE49-F238E27FC236}">
                <a16:creationId xmlns:a16="http://schemas.microsoft.com/office/drawing/2014/main" id="{AC510D44-5DDC-4767-AD2A-3D42A0456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60" y="3839070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40+ Free Anesthesia &amp; Surgery Photos - Pixabay">
            <a:extLst>
              <a:ext uri="{FF2B5EF4-FFF2-40B4-BE49-F238E27FC236}">
                <a16:creationId xmlns:a16="http://schemas.microsoft.com/office/drawing/2014/main" id="{BD164CAC-45B7-49BA-922B-C7490B19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995" y="2086599"/>
            <a:ext cx="1984468" cy="165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sychedelic Brain Psychology - Free vector graphic on Pixabay">
            <a:extLst>
              <a:ext uri="{FF2B5EF4-FFF2-40B4-BE49-F238E27FC236}">
                <a16:creationId xmlns:a16="http://schemas.microsoft.com/office/drawing/2014/main" id="{28A79049-6B95-474F-AEE2-F81A1F5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749" y="3588579"/>
            <a:ext cx="1335491" cy="147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49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860800" cy="1325563"/>
          </a:xfrm>
        </p:spPr>
        <p:txBody>
          <a:bodyPr>
            <a:normAutofit/>
          </a:bodyPr>
          <a:lstStyle/>
          <a:p>
            <a:r>
              <a:rPr lang="nb-NO"/>
              <a:t>Why do we want markers of consciousness?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idx="1"/>
          </p:nvPr>
        </p:nvSpPr>
        <p:spPr>
          <a:xfrm>
            <a:off x="804299" y="2103218"/>
            <a:ext cx="4937760" cy="740372"/>
          </a:xfrm>
        </p:spPr>
        <p:txBody>
          <a:bodyPr>
            <a:noAutofit/>
          </a:bodyPr>
          <a:lstStyle/>
          <a:p>
            <a:pPr algn="ctr"/>
            <a:r>
              <a:rPr lang="nb-NO" sz="2400" err="1"/>
              <a:t>Approaching</a:t>
            </a:r>
            <a:r>
              <a:rPr lang="nb-NO" sz="2400"/>
              <a:t> a fundamental </a:t>
            </a:r>
            <a:r>
              <a:rPr lang="nb-NO" sz="2400" err="1"/>
              <a:t>understanding</a:t>
            </a:r>
            <a:r>
              <a:rPr lang="nb-NO" sz="2400"/>
              <a:t> </a:t>
            </a:r>
            <a:r>
              <a:rPr lang="nb-NO" sz="2400" err="1"/>
              <a:t>of</a:t>
            </a:r>
            <a:r>
              <a:rPr lang="nb-NO" sz="2400"/>
              <a:t> </a:t>
            </a:r>
            <a:r>
              <a:rPr lang="nb-NO" sz="2400" err="1"/>
              <a:t>consciousness</a:t>
            </a:r>
            <a:r>
              <a:rPr lang="nb-NO" sz="2400"/>
              <a:t> </a:t>
            </a:r>
            <a:endParaRPr lang="en-US" sz="2400"/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3"/>
          </p:nvPr>
        </p:nvSpPr>
        <p:spPr>
          <a:xfrm>
            <a:off x="6161236" y="2103218"/>
            <a:ext cx="5706602" cy="736282"/>
          </a:xfrm>
        </p:spPr>
        <p:txBody>
          <a:bodyPr>
            <a:noAutofit/>
          </a:bodyPr>
          <a:lstStyle/>
          <a:p>
            <a:pPr algn="ctr"/>
            <a:r>
              <a:rPr lang="nb-NO" sz="2400" err="1"/>
              <a:t>Developing</a:t>
            </a:r>
            <a:r>
              <a:rPr lang="nb-NO" sz="2400"/>
              <a:t> </a:t>
            </a:r>
            <a:r>
              <a:rPr lang="nb-NO" sz="2400" err="1"/>
              <a:t>tools</a:t>
            </a:r>
            <a:r>
              <a:rPr lang="nb-NO" sz="2400"/>
              <a:t> to </a:t>
            </a:r>
            <a:r>
              <a:rPr lang="nb-NO" sz="2400" err="1"/>
              <a:t>aid</a:t>
            </a:r>
            <a:r>
              <a:rPr lang="nb-NO" sz="2400"/>
              <a:t> </a:t>
            </a:r>
            <a:r>
              <a:rPr lang="nb-NO" sz="2400" err="1"/>
              <a:t>clinicians</a:t>
            </a:r>
            <a:r>
              <a:rPr lang="nb-NO" sz="2400"/>
              <a:t> in  </a:t>
            </a:r>
            <a:r>
              <a:rPr lang="nb-NO" sz="2400" err="1"/>
              <a:t>monitoring</a:t>
            </a:r>
            <a:r>
              <a:rPr lang="nb-NO" sz="2400"/>
              <a:t> </a:t>
            </a:r>
            <a:r>
              <a:rPr lang="nb-NO" sz="2400" err="1"/>
              <a:t>conciousness</a:t>
            </a:r>
            <a:r>
              <a:rPr lang="nb-NO" sz="2400"/>
              <a:t> in </a:t>
            </a:r>
            <a:r>
              <a:rPr lang="nb-NO" sz="2400" err="1"/>
              <a:t>patients</a:t>
            </a:r>
            <a:endParaRPr lang="en-US" sz="2400"/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23" y="2839500"/>
            <a:ext cx="2701582" cy="333724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49" y="2843590"/>
            <a:ext cx="4953776" cy="3333156"/>
          </a:xfrm>
          <a:prstGeom prst="rect">
            <a:avLst/>
          </a:prstGeom>
        </p:spPr>
      </p:pic>
      <p:sp>
        <p:nvSpPr>
          <p:cNvPr id="12" name="TekstSylinder 11"/>
          <p:cNvSpPr txBox="1"/>
          <p:nvPr/>
        </p:nvSpPr>
        <p:spPr>
          <a:xfrm>
            <a:off x="748743" y="6176746"/>
            <a:ext cx="2792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/>
              <a:t>www.wikipedia.com/consciousness</a:t>
            </a:r>
            <a:endParaRPr lang="en-US" sz="1200"/>
          </a:p>
        </p:txBody>
      </p:sp>
      <p:sp>
        <p:nvSpPr>
          <p:cNvPr id="13" name="TekstSylinder 12"/>
          <p:cNvSpPr txBox="1"/>
          <p:nvPr/>
        </p:nvSpPr>
        <p:spPr>
          <a:xfrm>
            <a:off x="6853388" y="6112474"/>
            <a:ext cx="2792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/>
              <a:t>www.covidien.com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7747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7">
            <a:extLst>
              <a:ext uri="{FF2B5EF4-FFF2-40B4-BE49-F238E27FC236}">
                <a16:creationId xmlns:a16="http://schemas.microsoft.com/office/drawing/2014/main" id="{2C41CD71-CF9A-27F7-1215-2888789C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39" y="36532"/>
            <a:ext cx="5885931" cy="67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2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67406" cy="1450757"/>
          </a:xfrm>
        </p:spPr>
        <p:txBody>
          <a:bodyPr>
            <a:normAutofit fontScale="90000"/>
          </a:bodyPr>
          <a:lstStyle/>
          <a:p>
            <a:r>
              <a:rPr lang="nb-NO"/>
              <a:t>Some examples of</a:t>
            </a:r>
            <a:br>
              <a:rPr lang="nb-NO"/>
            </a:br>
            <a:r>
              <a:rPr lang="nb-NO"/>
              <a:t>Electrophysiological markers of consciousness?</a:t>
            </a:r>
            <a:endParaRPr lang="en-US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B00DF810-9D26-4A53-9E96-4088DBAB9727}"/>
              </a:ext>
            </a:extLst>
          </p:cNvPr>
          <p:cNvSpPr txBox="1"/>
          <p:nvPr/>
        </p:nvSpPr>
        <p:spPr>
          <a:xfrm>
            <a:off x="738893" y="3342378"/>
            <a:ext cx="293197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spectral edge frequency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A4D06D63-83D1-46F3-A2CF-B9B2DC6EE62D}"/>
              </a:ext>
            </a:extLst>
          </p:cNvPr>
          <p:cNvSpPr txBox="1"/>
          <p:nvPr/>
        </p:nvSpPr>
        <p:spPr>
          <a:xfrm>
            <a:off x="4870903" y="3172785"/>
            <a:ext cx="293197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Lempel-Ziv complexity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106B3FAF-D09F-4EFC-8209-E0F3A8026C22}"/>
              </a:ext>
            </a:extLst>
          </p:cNvPr>
          <p:cNvSpPr txBox="1"/>
          <p:nvPr/>
        </p:nvSpPr>
        <p:spPr>
          <a:xfrm>
            <a:off x="1126285" y="5491148"/>
            <a:ext cx="243741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Low slow-wave activity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115B942F-FBB3-489C-B79A-1669B2D82FDE}"/>
              </a:ext>
            </a:extLst>
          </p:cNvPr>
          <p:cNvSpPr txBox="1"/>
          <p:nvPr/>
        </p:nvSpPr>
        <p:spPr>
          <a:xfrm>
            <a:off x="4434351" y="3985628"/>
            <a:ext cx="243741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Slow-wave saturation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C400A95E-7618-4445-B4A8-3101DD6431DB}"/>
              </a:ext>
            </a:extLst>
          </p:cNvPr>
          <p:cNvSpPr txBox="1"/>
          <p:nvPr/>
        </p:nvSpPr>
        <p:spPr>
          <a:xfrm>
            <a:off x="4870903" y="4688770"/>
            <a:ext cx="243741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</a:t>
            </a:r>
            <a:r>
              <a:rPr lang="en-US" err="1"/>
              <a:t>bispectral</a:t>
            </a:r>
            <a:r>
              <a:rPr lang="en-US"/>
              <a:t> index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F9F2F5A4-F07D-42BC-B7AF-DA7F7F6001E8}"/>
              </a:ext>
            </a:extLst>
          </p:cNvPr>
          <p:cNvSpPr txBox="1"/>
          <p:nvPr/>
        </p:nvSpPr>
        <p:spPr>
          <a:xfrm>
            <a:off x="1920731" y="4802590"/>
            <a:ext cx="243741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fractal exponent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8106ED08-2286-4F4C-91CE-1F8D7BDBF631}"/>
              </a:ext>
            </a:extLst>
          </p:cNvPr>
          <p:cNvSpPr txBox="1"/>
          <p:nvPr/>
        </p:nvSpPr>
        <p:spPr>
          <a:xfrm>
            <a:off x="1426169" y="2598330"/>
            <a:ext cx="293197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Strong feedback connectivity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2A7927C9-D038-440D-8DEF-37502ACCF92A}"/>
              </a:ext>
            </a:extLst>
          </p:cNvPr>
          <p:cNvSpPr txBox="1"/>
          <p:nvPr/>
        </p:nvSpPr>
        <p:spPr>
          <a:xfrm>
            <a:off x="7544293" y="2440281"/>
            <a:ext cx="331052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symbolic transfer entropy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846FD9D7-CD7C-4C3B-A492-5496CC63C848}"/>
              </a:ext>
            </a:extLst>
          </p:cNvPr>
          <p:cNvSpPr txBox="1"/>
          <p:nvPr/>
        </p:nvSpPr>
        <p:spPr>
          <a:xfrm>
            <a:off x="7467603" y="3792278"/>
            <a:ext cx="2305665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Presence of specific ERP components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FCF80C7-9503-4FB7-863B-9789F8D3A099}"/>
              </a:ext>
            </a:extLst>
          </p:cNvPr>
          <p:cNvSpPr txBox="1"/>
          <p:nvPr/>
        </p:nvSpPr>
        <p:spPr>
          <a:xfrm>
            <a:off x="4647708" y="2166313"/>
            <a:ext cx="243741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/>
              <a:t>H</a:t>
            </a:r>
            <a:r>
              <a:rPr lang="en-US" err="1"/>
              <a:t>igh</a:t>
            </a:r>
            <a:r>
              <a:rPr lang="en-US"/>
              <a:t> perturbational complexity index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424977A-6709-4EE3-9341-D6225F74E574}"/>
              </a:ext>
            </a:extLst>
          </p:cNvPr>
          <p:cNvSpPr txBox="1"/>
          <p:nvPr/>
        </p:nvSpPr>
        <p:spPr>
          <a:xfrm>
            <a:off x="8461152" y="3070209"/>
            <a:ext cx="288085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Low spectral exponent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337D51B8-C130-44AC-BFBB-1D9E081FE58F}"/>
              </a:ext>
            </a:extLst>
          </p:cNvPr>
          <p:cNvSpPr txBox="1"/>
          <p:nvPr/>
        </p:nvSpPr>
        <p:spPr>
          <a:xfrm>
            <a:off x="7979862" y="4688770"/>
            <a:ext cx="331052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Small-world connectivity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96E90D0B-E67E-4DBB-B4DB-FA0F1C3B4D3A}"/>
              </a:ext>
            </a:extLst>
          </p:cNvPr>
          <p:cNvSpPr txBox="1"/>
          <p:nvPr/>
        </p:nvSpPr>
        <p:spPr>
          <a:xfrm>
            <a:off x="4255891" y="5585262"/>
            <a:ext cx="331052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Near critical dynamics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359C1995-537F-44E9-8BC1-7CA5CD5AAE67}"/>
              </a:ext>
            </a:extLst>
          </p:cNvPr>
          <p:cNvSpPr txBox="1"/>
          <p:nvPr/>
        </p:nvSpPr>
        <p:spPr>
          <a:xfrm>
            <a:off x="1200023" y="4030936"/>
            <a:ext cx="243741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(</a:t>
            </a:r>
            <a:r>
              <a:rPr lang="en-US" err="1"/>
              <a:t>xyz</a:t>
            </a:r>
            <a:r>
              <a:rPr lang="en-US"/>
              <a:t>) entropy</a:t>
            </a:r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5DB41AF9-0F71-4E42-882D-9EFF9B25F329}"/>
              </a:ext>
            </a:extLst>
          </p:cNvPr>
          <p:cNvSpPr txBox="1"/>
          <p:nvPr/>
        </p:nvSpPr>
        <p:spPr>
          <a:xfrm>
            <a:off x="10056436" y="3792277"/>
            <a:ext cx="197038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mutual information</a:t>
            </a: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85177731-83D6-4565-876C-932481482090}"/>
              </a:ext>
            </a:extLst>
          </p:cNvPr>
          <p:cNvSpPr txBox="1"/>
          <p:nvPr/>
        </p:nvSpPr>
        <p:spPr>
          <a:xfrm>
            <a:off x="8554559" y="5400596"/>
            <a:ext cx="225305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Low delta power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D8CE17-AFC9-FE04-2922-0E680AC7383F}"/>
              </a:ext>
            </a:extLst>
          </p:cNvPr>
          <p:cNvGrpSpPr/>
          <p:nvPr/>
        </p:nvGrpSpPr>
        <p:grpSpPr>
          <a:xfrm>
            <a:off x="3066855" y="2013484"/>
            <a:ext cx="6045511" cy="4203916"/>
            <a:chOff x="3073244" y="2511378"/>
            <a:chExt cx="6045511" cy="420391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DAE20FE-65C4-7D3E-D680-55ABD850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3244" y="2511378"/>
              <a:ext cx="6045511" cy="18352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B11CB9-EAF2-C08D-286D-578370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3244" y="4346622"/>
              <a:ext cx="6045511" cy="2368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486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10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0"/>
                            </p:stCondLst>
                            <p:childTnLst>
                              <p:par>
                                <p:cTn id="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700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300"/>
                            </p:stCondLst>
                            <p:childTnLst>
                              <p:par>
                                <p:cTn id="8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00"/>
                            </p:stCondLst>
                            <p:childTnLst>
                              <p:par>
                                <p:cTn id="8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00"/>
                            </p:stCondLst>
                            <p:childTnLst>
                              <p:par>
                                <p:cTn id="9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00"/>
                            </p:stCondLst>
                            <p:childTnLst>
                              <p:par>
                                <p:cTn id="10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0"/>
                            </p:stCondLst>
                            <p:childTnLst>
                              <p:par>
                                <p:cTn id="1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653CD78-6580-3365-B32F-4DA27FD168E7}"/>
              </a:ext>
            </a:extLst>
          </p:cNvPr>
          <p:cNvGrpSpPr/>
          <p:nvPr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9A1569-93FC-0804-C339-32BB45010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199" r="-1" b="3634"/>
            <a:stretch>
              <a:fillRect/>
            </a:stretch>
          </p:blipFill>
          <p:spPr>
            <a:xfrm>
              <a:off x="1524" y="10"/>
              <a:ext cx="12188952" cy="6857990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28E5B43-D899-CA8D-7A91-5770CB1D12FB}"/>
                </a:ext>
              </a:extLst>
            </p:cNvPr>
            <p:cNvSpPr/>
            <p:nvPr/>
          </p:nvSpPr>
          <p:spPr>
            <a:xfrm>
              <a:off x="0" y="0"/>
              <a:ext cx="12188952" cy="6857990"/>
            </a:xfrm>
            <a:prstGeom prst="roundRect">
              <a:avLst>
                <a:gd name="adj" fmla="val 18692"/>
              </a:avLst>
            </a:prstGeom>
            <a:solidFill>
              <a:schemeClr val="bg1">
                <a:alpha val="87000"/>
              </a:scheme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AC7CD0E0-9A8D-EDA7-FFE0-878D2AA1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Limitations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DFFACC-B436-E1E6-5573-5138D87F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Most measures </a:t>
            </a:r>
          </a:p>
          <a:p>
            <a:r>
              <a:rPr lang="en-US"/>
              <a:t>… are tested without explicit control of conscious experience</a:t>
            </a:r>
          </a:p>
          <a:p>
            <a:r>
              <a:rPr lang="en-US"/>
              <a:t>… are tested in between state paradigms</a:t>
            </a:r>
          </a:p>
          <a:p>
            <a:r>
              <a:rPr lang="en-US"/>
              <a:t>… have no clear theoretical grounding</a:t>
            </a:r>
          </a:p>
          <a:p>
            <a:r>
              <a:rPr lang="en-US"/>
              <a:t>… fail crucial tests (see next presentation).</a:t>
            </a:r>
          </a:p>
        </p:txBody>
      </p:sp>
    </p:spTree>
    <p:extLst>
      <p:ext uri="{BB962C8B-B14F-4D97-AF65-F5344CB8AC3E}">
        <p14:creationId xmlns:p14="http://schemas.microsoft.com/office/powerpoint/2010/main" val="272309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Kinds of EEG markers of consciousness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8048D4-26AF-0C22-DA7B-F22E40C18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Theory vs. data driven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State vs. content based</a:t>
            </a:r>
          </a:p>
          <a:p>
            <a:pPr marL="0" indent="0" algn="ctr">
              <a:buNone/>
            </a:pP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Resting state vs. Evoked activity</a:t>
            </a:r>
          </a:p>
        </p:txBody>
      </p:sp>
      <p:sp>
        <p:nvSpPr>
          <p:cNvPr id="27" name="Rektangel 11">
            <a:extLst>
              <a:ext uri="{FF2B5EF4-FFF2-40B4-BE49-F238E27FC236}">
                <a16:creationId xmlns:a16="http://schemas.microsoft.com/office/drawing/2014/main" id="{D53CA9DB-CB01-D35D-75C9-EDC6D987F119}"/>
              </a:ext>
            </a:extLst>
          </p:cNvPr>
          <p:cNvSpPr/>
          <p:nvPr/>
        </p:nvSpPr>
        <p:spPr>
          <a:xfrm>
            <a:off x="1032252" y="5066512"/>
            <a:ext cx="2328796" cy="47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http://alltaskstraducoes.com.br/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85E846-0302-6CCA-4E64-169864641505}"/>
              </a:ext>
            </a:extLst>
          </p:cNvPr>
          <p:cNvGrpSpPr/>
          <p:nvPr/>
        </p:nvGrpSpPr>
        <p:grpSpPr>
          <a:xfrm>
            <a:off x="1032252" y="2522679"/>
            <a:ext cx="10321548" cy="2821526"/>
            <a:chOff x="1032252" y="2522679"/>
            <a:chExt cx="10321548" cy="282152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9A3AC0-B90D-477D-F727-5EF0018EA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252" y="2695416"/>
              <a:ext cx="2644707" cy="264878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F4084F-3450-D1F8-4CDD-678AB67D2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6456" y="2522679"/>
              <a:ext cx="2767344" cy="2780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053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64D53-2C5D-3F8B-63F0-AB691FC8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4D81DE-1486-E09E-D0E0-E96BB08D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Kinds of EEG markers of consciousness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A150CD-D27E-8CE5-5C50-4F24F03D4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Theory vs. data driven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State vs. content based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Resting state vs. Evoked activity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F74C01-7E97-3FF2-18AF-32CC112DDB3E}"/>
              </a:ext>
            </a:extLst>
          </p:cNvPr>
          <p:cNvGrpSpPr/>
          <p:nvPr/>
        </p:nvGrpSpPr>
        <p:grpSpPr>
          <a:xfrm>
            <a:off x="1016248" y="2573709"/>
            <a:ext cx="10337552" cy="2770498"/>
            <a:chOff x="1016248" y="2423581"/>
            <a:chExt cx="10337552" cy="277049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9CA84CB-49AD-A0AF-7E14-E74259A3C80E}"/>
                </a:ext>
              </a:extLst>
            </p:cNvPr>
            <p:cNvGrpSpPr/>
            <p:nvPr/>
          </p:nvGrpSpPr>
          <p:grpSpPr>
            <a:xfrm>
              <a:off x="8630997" y="2423581"/>
              <a:ext cx="2722803" cy="2770497"/>
              <a:chOff x="8816454" y="2055092"/>
              <a:chExt cx="2722803" cy="2770497"/>
            </a:xfrm>
          </p:grpSpPr>
          <p:pic>
            <p:nvPicPr>
              <p:cNvPr id="18" name="Picture 2" descr="100+ Free Patient &amp; Doctor Vectors - Pixabay">
                <a:extLst>
                  <a:ext uri="{FF2B5EF4-FFF2-40B4-BE49-F238E27FC236}">
                    <a16:creationId xmlns:a16="http://schemas.microsoft.com/office/drawing/2014/main" id="{14424D0F-7109-B121-3292-F9E314FEB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0461" y="3009555"/>
                <a:ext cx="2328796" cy="1816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Snakkeboble: oval 2">
                <a:extLst>
                  <a:ext uri="{FF2B5EF4-FFF2-40B4-BE49-F238E27FC236}">
                    <a16:creationId xmlns:a16="http://schemas.microsoft.com/office/drawing/2014/main" id="{5D79069E-12CB-E544-80B5-EA61D2518CE4}"/>
                  </a:ext>
                </a:extLst>
              </p:cNvPr>
              <p:cNvSpPr/>
              <p:nvPr/>
            </p:nvSpPr>
            <p:spPr>
              <a:xfrm>
                <a:off x="8816454" y="2055092"/>
                <a:ext cx="2164231" cy="926824"/>
              </a:xfrm>
              <a:prstGeom prst="wedgeEllipseCallout">
                <a:avLst>
                  <a:gd name="adj1" fmla="val 29053"/>
                  <a:gd name="adj2" fmla="val 66223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err="1">
                    <a:solidFill>
                      <a:sysClr val="windowText" lastClr="000000"/>
                    </a:solidFill>
                  </a:rPr>
                  <a:t>Can</a:t>
                </a:r>
                <a:r>
                  <a:rPr lang="nb-NO">
                    <a:solidFill>
                      <a:sysClr val="windowText" lastClr="000000"/>
                    </a:solidFill>
                  </a:rPr>
                  <a:t> </a:t>
                </a:r>
                <a:r>
                  <a:rPr lang="nb-NO" err="1">
                    <a:solidFill>
                      <a:sysClr val="windowText" lastClr="000000"/>
                    </a:solidFill>
                  </a:rPr>
                  <a:t>they</a:t>
                </a:r>
                <a:r>
                  <a:rPr lang="nb-NO">
                    <a:solidFill>
                      <a:sysClr val="windowText" lastClr="000000"/>
                    </a:solidFill>
                  </a:rPr>
                  <a:t> </a:t>
                </a:r>
                <a:r>
                  <a:rPr lang="nb-NO" err="1">
                    <a:solidFill>
                      <a:sysClr val="windowText" lastClr="000000"/>
                    </a:solidFill>
                  </a:rPr>
                  <a:t>feel</a:t>
                </a:r>
                <a:r>
                  <a:rPr lang="nb-NO">
                    <a:solidFill>
                      <a:sysClr val="windowText" lastClr="000000"/>
                    </a:solidFill>
                  </a:rPr>
                  <a:t> </a:t>
                </a:r>
                <a:r>
                  <a:rPr lang="nb-NO" err="1">
                    <a:solidFill>
                      <a:sysClr val="windowText" lastClr="000000"/>
                    </a:solidFill>
                  </a:rPr>
                  <a:t>this</a:t>
                </a:r>
                <a:r>
                  <a:rPr lang="nb-NO">
                    <a:solidFill>
                      <a:sysClr val="windowText" lastClr="000000"/>
                    </a:solidFill>
                  </a:rPr>
                  <a:t>?</a:t>
                </a:r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1A380A7-4CDC-3F25-1401-29611AADDEBE}"/>
                </a:ext>
              </a:extLst>
            </p:cNvPr>
            <p:cNvGrpSpPr/>
            <p:nvPr/>
          </p:nvGrpSpPr>
          <p:grpSpPr>
            <a:xfrm>
              <a:off x="1016248" y="2423581"/>
              <a:ext cx="2544756" cy="2770498"/>
              <a:chOff x="-142750" y="1945909"/>
              <a:chExt cx="2544756" cy="2770498"/>
            </a:xfrm>
          </p:grpSpPr>
          <p:pic>
            <p:nvPicPr>
              <p:cNvPr id="19" name="Picture 2" descr="100+ Free Patient &amp; Doctor Vectors - Pixabay">
                <a:extLst>
                  <a:ext uri="{FF2B5EF4-FFF2-40B4-BE49-F238E27FC236}">
                    <a16:creationId xmlns:a16="http://schemas.microsoft.com/office/drawing/2014/main" id="{F351036A-3820-0B2E-0C62-F081A503FF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142750" y="2900373"/>
                <a:ext cx="2328796" cy="1816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Snakkeboble: oval 12">
                <a:extLst>
                  <a:ext uri="{FF2B5EF4-FFF2-40B4-BE49-F238E27FC236}">
                    <a16:creationId xmlns:a16="http://schemas.microsoft.com/office/drawing/2014/main" id="{D92498C8-59BF-D4ED-CBCC-A047FAD4CFC8}"/>
                  </a:ext>
                </a:extLst>
              </p:cNvPr>
              <p:cNvSpPr/>
              <p:nvPr/>
            </p:nvSpPr>
            <p:spPr>
              <a:xfrm>
                <a:off x="237775" y="1945909"/>
                <a:ext cx="2164231" cy="926824"/>
              </a:xfrm>
              <a:prstGeom prst="wedgeEllipseCallout">
                <a:avLst>
                  <a:gd name="adj1" fmla="val -23788"/>
                  <a:gd name="adj2" fmla="val 6285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>
                    <a:solidFill>
                      <a:sysClr val="windowText" lastClr="000000"/>
                    </a:solidFill>
                  </a:rPr>
                  <a:t>Is </a:t>
                </a:r>
                <a:r>
                  <a:rPr lang="nb-NO" err="1">
                    <a:solidFill>
                      <a:sysClr val="windowText" lastClr="000000"/>
                    </a:solidFill>
                  </a:rPr>
                  <a:t>there</a:t>
                </a:r>
                <a:r>
                  <a:rPr lang="nb-NO">
                    <a:solidFill>
                      <a:sysClr val="windowText" lastClr="000000"/>
                    </a:solidFill>
                  </a:rPr>
                  <a:t> </a:t>
                </a:r>
                <a:r>
                  <a:rPr lang="nb-NO" err="1">
                    <a:solidFill>
                      <a:sysClr val="windowText" lastClr="000000"/>
                    </a:solidFill>
                  </a:rPr>
                  <a:t>anyone</a:t>
                </a:r>
                <a:r>
                  <a:rPr lang="nb-NO">
                    <a:solidFill>
                      <a:sysClr val="windowText" lastClr="000000"/>
                    </a:solidFill>
                  </a:rPr>
                  <a:t> in </a:t>
                </a:r>
                <a:r>
                  <a:rPr lang="nb-NO" err="1">
                    <a:solidFill>
                      <a:sysClr val="windowText" lastClr="000000"/>
                    </a:solidFill>
                  </a:rPr>
                  <a:t>there</a:t>
                </a:r>
                <a:r>
                  <a:rPr lang="nb-NO">
                    <a:solidFill>
                      <a:sysClr val="windowText" lastClr="000000"/>
                    </a:solidFill>
                  </a:rPr>
                  <a:t>?</a:t>
                </a:r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567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579</Words>
  <Application>Microsoft Office PowerPoint</Application>
  <PresentationFormat>Widescreen</PresentationFormat>
  <Paragraphs>129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Wingdings</vt:lpstr>
      <vt:lpstr>Office Theme</vt:lpstr>
      <vt:lpstr>Promising EEG-based markers of consciousness</vt:lpstr>
      <vt:lpstr>EEG-based marker of consciousness</vt:lpstr>
      <vt:lpstr>An example strategy for finding an EEG-based markers of consciousness</vt:lpstr>
      <vt:lpstr>Why do we want markers of consciousness?</vt:lpstr>
      <vt:lpstr>PowerPoint Presentation</vt:lpstr>
      <vt:lpstr>Some examples of Electrophysiological markers of consciousness?</vt:lpstr>
      <vt:lpstr>Limitations</vt:lpstr>
      <vt:lpstr>Kinds of EEG markers of consciousness</vt:lpstr>
      <vt:lpstr>Kinds of EEG markers of consciousness</vt:lpstr>
      <vt:lpstr>Kinds of EEG markers of consciousness</vt:lpstr>
      <vt:lpstr>One example of a proposed marker: Perturbational complexity index (PCI)</vt:lpstr>
      <vt:lpstr>One example of a proposed marker: Perturbational complexity index (PCI)</vt:lpstr>
      <vt:lpstr>PowerPoint Presentation</vt:lpstr>
      <vt:lpstr>Perturbational complexity index</vt:lpstr>
      <vt:lpstr>So what are  promising EEG-based markers of consciousness?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Bjoern Juel</dc:creator>
  <cp:lastModifiedBy>Bjørn Erik Juel</cp:lastModifiedBy>
  <cp:revision>1</cp:revision>
  <dcterms:created xsi:type="dcterms:W3CDTF">2025-05-22T14:47:51Z</dcterms:created>
  <dcterms:modified xsi:type="dcterms:W3CDTF">2025-06-03T13:18:04Z</dcterms:modified>
</cp:coreProperties>
</file>